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6"/>
  </p:handoutMasterIdLst>
  <p:sldIdLst>
    <p:sldId id="257" r:id="rId3"/>
    <p:sldId id="258" r:id="rId4"/>
    <p:sldId id="259" r:id="rId6"/>
    <p:sldId id="280" r:id="rId7"/>
    <p:sldId id="274" r:id="rId8"/>
    <p:sldId id="304" r:id="rId9"/>
    <p:sldId id="306" r:id="rId10"/>
    <p:sldId id="305" r:id="rId11"/>
    <p:sldId id="315" r:id="rId12"/>
    <p:sldId id="307" r:id="rId13"/>
    <p:sldId id="316" r:id="rId14"/>
    <p:sldId id="308" r:id="rId15"/>
    <p:sldId id="317" r:id="rId16"/>
    <p:sldId id="311" r:id="rId17"/>
    <p:sldId id="318" r:id="rId18"/>
    <p:sldId id="319" r:id="rId19"/>
    <p:sldId id="320" r:id="rId20"/>
    <p:sldId id="322" r:id="rId21"/>
    <p:sldId id="321" r:id="rId22"/>
    <p:sldId id="327" r:id="rId23"/>
    <p:sldId id="328" r:id="rId24"/>
    <p:sldId id="287" r:id="rId2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horzBarState="maximized">
    <p:restoredLeft sz="14995"/>
    <p:restoredTop sz="94660"/>
  </p:normalViewPr>
  <p:slideViewPr>
    <p:cSldViewPr snapToGrid="0" showGuides="1">
      <p:cViewPr>
        <p:scale>
          <a:sx n="75" d="100"/>
          <a:sy n="75" d="100"/>
        </p:scale>
        <p:origin x="1950" y="822"/>
      </p:cViewPr>
      <p:guideLst>
        <p:guide orient="horz" pos="2103"/>
        <p:guide pos="2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Placeholder Gambar Slide 1"/>
          <p:cNvSpPr/>
          <p:nvPr>
            <p:ph type="sldImg"/>
          </p:nvPr>
        </p:nvSpPr>
        <p:spPr/>
      </p:sp>
      <p:sp>
        <p:nvSpPr>
          <p:cNvPr id="3" name="Placeholder Teks 2"/>
          <p:cNvSpPr/>
          <p:nvPr>
            <p:ph type="body"/>
          </p:nvPr>
        </p:nvSpPr>
        <p:spPr/>
        <p:txBody>
          <a:bodyPr/>
          <a:p>
            <a:endParaRPr lang="id-ID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Placeholder Gambar Slide 1"/>
          <p:cNvSpPr/>
          <p:nvPr>
            <p:ph type="sldImg"/>
          </p:nvPr>
        </p:nvSpPr>
        <p:spPr/>
      </p:sp>
      <p:sp>
        <p:nvSpPr>
          <p:cNvPr id="3" name="Placeholder Teks 2"/>
          <p:cNvSpPr/>
          <p:nvPr>
            <p:ph type="body"/>
          </p:nvPr>
        </p:nvSpPr>
        <p:spPr/>
        <p:txBody>
          <a:bodyPr/>
          <a:p>
            <a:endParaRPr lang="id-ID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subtitle style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1" indent="-228600"/>
            <a:r>
              <a:rPr lang="zh-CN" altLang="en-US" dirty="0"/>
              <a:t>Click here to edit the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The 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The 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The 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1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117" name="文本框 56"/>
          <p:cNvSpPr txBox="1"/>
          <p:nvPr/>
        </p:nvSpPr>
        <p:spPr>
          <a:xfrm>
            <a:off x="978535" y="858520"/>
            <a:ext cx="1072705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Sistem Pakar Berbasis Web</a:t>
            </a:r>
            <a:endParaRPr lang="id-ID" altLang="zh-CN" sz="5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56"/>
          <p:cNvSpPr txBox="1"/>
          <p:nvPr/>
        </p:nvSpPr>
        <p:spPr>
          <a:xfrm>
            <a:off x="978535" y="1780540"/>
            <a:ext cx="596836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Diagnosa Penyakit Kulit</a:t>
            </a:r>
            <a:endParaRPr lang="id-ID" altLang="zh-CN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56"/>
          <p:cNvSpPr txBox="1"/>
          <p:nvPr/>
        </p:nvSpPr>
        <p:spPr>
          <a:xfrm>
            <a:off x="978535" y="2504440"/>
            <a:ext cx="975042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Menggunakan Metode Forward Chaining</a:t>
            </a:r>
            <a:endParaRPr lang="id-ID" altLang="zh-CN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Kotak Teks 6"/>
          <p:cNvSpPr txBox="1"/>
          <p:nvPr/>
        </p:nvSpPr>
        <p:spPr>
          <a:xfrm>
            <a:off x="2928620" y="3811905"/>
            <a:ext cx="5849620" cy="1630045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r>
              <a:rPr lang="id-ID" sz="2000" b="1">
                <a:latin typeface="Times New Roman" panose="02020603050405020304" charset="0"/>
              </a:rPr>
              <a:t>Kelompok 8</a:t>
            </a:r>
            <a:endParaRPr lang="id-ID" sz="2000" b="1">
              <a:latin typeface="Times New Roman" panose="02020603050405020304" charset="0"/>
            </a:endParaRPr>
          </a:p>
          <a:p>
            <a:r>
              <a:rPr lang="id-ID" sz="2000">
                <a:latin typeface="Times New Roman" panose="02020603050405020304" charset="0"/>
              </a:rPr>
              <a:t>Giwang Dwi Kintan (12118954)</a:t>
            </a:r>
            <a:endParaRPr lang="id-ID" sz="2000">
              <a:latin typeface="Times New Roman" panose="02020603050405020304" charset="0"/>
            </a:endParaRPr>
          </a:p>
          <a:p>
            <a:r>
              <a:rPr lang="id-ID" sz="2000">
                <a:latin typeface="Times New Roman" panose="02020603050405020304" charset="0"/>
              </a:rPr>
              <a:t>Julio Iglesias Putra Sulvian (13118564)</a:t>
            </a:r>
            <a:endParaRPr lang="id-ID" sz="2000">
              <a:latin typeface="Times New Roman" panose="02020603050405020304" charset="0"/>
            </a:endParaRPr>
          </a:p>
          <a:p>
            <a:r>
              <a:rPr lang="id-ID" sz="2000">
                <a:latin typeface="Times New Roman" panose="02020603050405020304" charset="0"/>
              </a:rPr>
              <a:t>Lukman Nur Hakim (13118836)</a:t>
            </a:r>
            <a:endParaRPr lang="id-ID" sz="2000">
              <a:latin typeface="Times New Roman" panose="02020603050405020304" charset="0"/>
            </a:endParaRPr>
          </a:p>
          <a:p>
            <a:r>
              <a:rPr lang="id-ID" sz="2000">
                <a:latin typeface="Times New Roman" panose="02020603050405020304" charset="0"/>
              </a:rPr>
              <a:t>Rian Praditya (16118086)</a:t>
            </a:r>
            <a:endParaRPr lang="id-ID" sz="2000">
              <a:latin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" name="Kotak Teks 50"/>
          <p:cNvSpPr txBox="1"/>
          <p:nvPr/>
        </p:nvSpPr>
        <p:spPr>
          <a:xfrm>
            <a:off x="3723323" y="363220"/>
            <a:ext cx="36252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Batasan Masalah</a:t>
            </a:r>
            <a:endParaRPr lang="id-ID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50" name="矩形 11"/>
          <p:cNvSpPr/>
          <p:nvPr/>
        </p:nvSpPr>
        <p:spPr>
          <a:xfrm>
            <a:off x="605155" y="1490980"/>
            <a:ext cx="4824730" cy="459549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矩形 11"/>
          <p:cNvSpPr/>
          <p:nvPr/>
        </p:nvSpPr>
        <p:spPr>
          <a:xfrm>
            <a:off x="5742940" y="1490980"/>
            <a:ext cx="4824730" cy="459549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Kotak Teks 9"/>
          <p:cNvSpPr txBox="1"/>
          <p:nvPr/>
        </p:nvSpPr>
        <p:spPr>
          <a:xfrm>
            <a:off x="605155" y="1742440"/>
            <a:ext cx="4824730" cy="40925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buFont typeface="Wingdings" panose="05000000000000000000" charset="0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Adapun batasan masalah dalam penelitian ini adalah :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Interaksi antara sistem dan user menggunakan pertanyaan daftar gejala umum dan tanda yang sudah tampak berdasarkan kondisi fisik tidak berdasarkan hasil tes dari laboratorium.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Hanya sebagai diagnosa awal, bukan sebagai rujukan utama untuk diagnosa penyakit kulit.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Jenis penyakit kulit ada 3 yaitu Eksim, Psoriasis, Jerawat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/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Kotak Teks 10"/>
          <p:cNvSpPr txBox="1"/>
          <p:nvPr/>
        </p:nvSpPr>
        <p:spPr>
          <a:xfrm>
            <a:off x="5742940" y="2012315"/>
            <a:ext cx="4824730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Metode yang digunakan untuk menarik kesimpulan adalah Forward Chaining.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Untuk membuat web digunakan HTML, CSS, JavaScript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Bahasa pemrograman yang digunakan adalah PHP.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Database dibuat dalam bentuk MySQL.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Output yang akan dihasilkan dari sistem pakar ini berupa informasi kondisi atau jenis penyakit kulit yang diderita pasien.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3619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1911350"/>
            <a:ext cx="5731510" cy="26765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4</a:t>
            </a:r>
            <a:endParaRPr lang="id-ID" altLang="en-US" sz="720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Rancangan Tabel Keputusan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26642" name="组合 29"/>
          <p:cNvGrpSpPr/>
          <p:nvPr/>
        </p:nvGrpSpPr>
        <p:grpSpPr>
          <a:xfrm>
            <a:off x="1066800" y="1635760"/>
            <a:ext cx="2141855" cy="350520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-36830" y="-130175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" name="Kotak Teks 50"/>
          <p:cNvSpPr txBox="1"/>
          <p:nvPr/>
        </p:nvSpPr>
        <p:spPr>
          <a:xfrm>
            <a:off x="1104583" y="182245"/>
            <a:ext cx="271462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Tabel Keputusan</a:t>
            </a:r>
            <a:endParaRPr lang="id-ID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92" t="31648" r="55067" b="19521"/>
          <a:stretch>
            <a:fillRect/>
          </a:stretch>
        </p:blipFill>
        <p:spPr>
          <a:xfrm>
            <a:off x="1225550" y="642620"/>
            <a:ext cx="2927350" cy="4266565"/>
          </a:xfrm>
          <a:prstGeom prst="rect">
            <a:avLst/>
          </a:prstGeom>
          <a:ln>
            <a:noFill/>
          </a:ln>
        </p:spPr>
      </p:pic>
      <p:sp>
        <p:nvSpPr>
          <p:cNvPr id="50" name="矩形 11"/>
          <p:cNvSpPr/>
          <p:nvPr/>
        </p:nvSpPr>
        <p:spPr>
          <a:xfrm>
            <a:off x="4844415" y="118745"/>
            <a:ext cx="6288405" cy="476948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Kotak Teks 3"/>
          <p:cNvSpPr txBox="1"/>
          <p:nvPr/>
        </p:nvSpPr>
        <p:spPr>
          <a:xfrm>
            <a:off x="4844415" y="119380"/>
            <a:ext cx="6288405" cy="47694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r>
              <a:rPr lang="en-US" sz="1600" b="1">
                <a:latin typeface="Times New Roman" panose="02020603050405020304" charset="0"/>
              </a:rPr>
              <a:t>Keterangan Gambar : </a:t>
            </a:r>
            <a:r>
              <a:rPr lang="en-US" sz="1600">
                <a:latin typeface="Times New Roman" panose="02020603050405020304" charset="0"/>
              </a:rPr>
              <a:t>E01 = Penyakit kulit akibat gangguan inflamasi </a:t>
            </a:r>
            <a:endParaRPr lang="en-US" sz="1600">
              <a:latin typeface="Times New Roman" panose="02020603050405020304" charset="0"/>
            </a:endParaRPr>
          </a:p>
          <a:p>
            <a:r>
              <a:rPr lang="en-US" sz="1600">
                <a:latin typeface="Times New Roman" panose="02020603050405020304" charset="0"/>
              </a:rPr>
              <a:t>A01 = Eksim A02 = Psoriasis A03= Jerawat C01 = Rasa gatal dan dingin yang berlebihan pada kulit yang terkena eksim C02 = Rasa gatal terutama pada malam hari C03 = Terlihat tampak lepuhan – lepuhan kecil dan kulit bersisik disertai dengan pembengkakan C04 = Bintik merah yang semakin melebardan ditumbuhi sisik lebar putih berlapis C05 = Menyerang sendi C06 = bernanah C07 = Badan mengigil dan kulit menjadi merah C08 = produksi minyak berlebihan C09 = Adanya sumbatan lapisan kulitmati pada poripori yang terinfeksi C10 = adanya benjolan dipermukaan kulit atau tekstur kulit tidak merata C11 = kulit trerasa kasar C12 = Iritasi kulit </a:t>
            </a:r>
            <a:endParaRPr lang="en-US" altLang="en-US" sz="1600">
              <a:latin typeface="Times New Roman" panose="02020603050405020304" charset="0"/>
            </a:endParaRPr>
          </a:p>
        </p:txBody>
      </p:sp>
      <p:sp>
        <p:nvSpPr>
          <p:cNvPr id="5" name="Kotak Teks 4"/>
          <p:cNvSpPr txBox="1"/>
          <p:nvPr/>
        </p:nvSpPr>
        <p:spPr>
          <a:xfrm>
            <a:off x="2327275" y="5195570"/>
            <a:ext cx="6241415" cy="1076325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p>
            <a:r>
              <a:rPr lang="id-ID" altLang="en-US" sz="1600" b="1">
                <a:latin typeface="Times New Roman" panose="02020603050405020304" charset="0"/>
              </a:rPr>
              <a:t>KAIDAH PRODUKSI :</a:t>
            </a:r>
            <a:endParaRPr lang="en-US" sz="1600" b="1">
              <a:latin typeface="Times New Roman" panose="02020603050405020304" charset="0"/>
            </a:endParaRPr>
          </a:p>
          <a:p>
            <a:r>
              <a:rPr lang="en-US" sz="1600" b="1">
                <a:latin typeface="Times New Roman" panose="02020603050405020304" charset="0"/>
              </a:rPr>
              <a:t>IF</a:t>
            </a:r>
            <a:r>
              <a:rPr lang="en-US" sz="1600">
                <a:latin typeface="Times New Roman" panose="02020603050405020304" charset="0"/>
              </a:rPr>
              <a:t> Gejala = C01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C02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C03</a:t>
            </a:r>
            <a:r>
              <a:rPr lang="en-US" sz="1600" b="1">
                <a:latin typeface="Times New Roman" panose="02020603050405020304" charset="0"/>
              </a:rPr>
              <a:t> THEN</a:t>
            </a:r>
            <a:r>
              <a:rPr lang="en-US" sz="1600">
                <a:latin typeface="Times New Roman" panose="02020603050405020304" charset="0"/>
              </a:rPr>
              <a:t> A01 </a:t>
            </a:r>
            <a:r>
              <a:rPr lang="en-US" sz="1600" b="1">
                <a:latin typeface="Times New Roman" panose="02020603050405020304" charset="0"/>
              </a:rPr>
              <a:t>IF</a:t>
            </a:r>
            <a:r>
              <a:rPr lang="en-US" sz="1600">
                <a:latin typeface="Times New Roman" panose="02020603050405020304" charset="0"/>
              </a:rPr>
              <a:t> Gejala = C04</a:t>
            </a:r>
            <a:r>
              <a:rPr lang="en-US" sz="1600" b="1">
                <a:latin typeface="Times New Roman" panose="02020603050405020304" charset="0"/>
              </a:rPr>
              <a:t> AND</a:t>
            </a:r>
            <a:r>
              <a:rPr lang="en-US" sz="1600">
                <a:latin typeface="Times New Roman" panose="02020603050405020304" charset="0"/>
              </a:rPr>
              <a:t> C05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C06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C07 </a:t>
            </a:r>
            <a:r>
              <a:rPr lang="en-US" sz="1600" b="1">
                <a:latin typeface="Times New Roman" panose="02020603050405020304" charset="0"/>
              </a:rPr>
              <a:t>THEN</a:t>
            </a:r>
            <a:r>
              <a:rPr lang="en-US" sz="1600">
                <a:latin typeface="Times New Roman" panose="02020603050405020304" charset="0"/>
              </a:rPr>
              <a:t> A02</a:t>
            </a:r>
            <a:r>
              <a:rPr lang="en-US" sz="1600" b="1">
                <a:latin typeface="Times New Roman" panose="02020603050405020304" charset="0"/>
              </a:rPr>
              <a:t>IF</a:t>
            </a:r>
            <a:r>
              <a:rPr lang="en-US" sz="1600">
                <a:latin typeface="Times New Roman" panose="02020603050405020304" charset="0"/>
              </a:rPr>
              <a:t> Gejala = C08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C09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C10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C11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C12 </a:t>
            </a:r>
            <a:r>
              <a:rPr lang="en-US" sz="1600" b="1">
                <a:latin typeface="Times New Roman" panose="02020603050405020304" charset="0"/>
              </a:rPr>
              <a:t>THEN</a:t>
            </a:r>
            <a:r>
              <a:rPr lang="en-US" sz="1600">
                <a:latin typeface="Times New Roman" panose="02020603050405020304" charset="0"/>
              </a:rPr>
              <a:t> A03 </a:t>
            </a:r>
            <a:endParaRPr lang="en-US" altLang="en-US" sz="1600"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5</a:t>
            </a:r>
            <a:endParaRPr lang="id-ID" altLang="en-US" sz="720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Tampilan Web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Gamba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95" y="861695"/>
            <a:ext cx="11515725" cy="5792470"/>
          </a:xfrm>
          <a:prstGeom prst="rect">
            <a:avLst/>
          </a:prstGeom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4" name="Gamba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25" y="791210"/>
            <a:ext cx="11512550" cy="585597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4" name="Gamba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" y="706755"/>
            <a:ext cx="11488420" cy="5969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409893" y="151765"/>
            <a:ext cx="18554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Diagnosa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1" t="9393" r="10405" b="8569"/>
          <a:stretch>
            <a:fillRect/>
          </a:stretch>
        </p:blipFill>
        <p:spPr>
          <a:xfrm>
            <a:off x="530860" y="757555"/>
            <a:ext cx="10888345" cy="578421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530543" y="123825"/>
            <a:ext cx="284480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Hasil Diagnosa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2"/>
          <a:srcRect t="10335" r="6853" b="6696"/>
          <a:stretch>
            <a:fillRect/>
          </a:stretch>
        </p:blipFill>
        <p:spPr>
          <a:xfrm>
            <a:off x="703580" y="1054100"/>
            <a:ext cx="10784205" cy="540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38823" y="151765"/>
            <a:ext cx="11696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News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2" name="Gambar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673735"/>
            <a:ext cx="11332210" cy="57708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2" name="组合 33"/>
          <p:cNvGrpSpPr/>
          <p:nvPr/>
        </p:nvGrpSpPr>
        <p:grpSpPr>
          <a:xfrm>
            <a:off x="913567" y="648335"/>
            <a:ext cx="9012118" cy="1874522"/>
            <a:chOff x="3744613" y="2554536"/>
            <a:chExt cx="3329287" cy="497158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3744613" y="255458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5" name="组合 50"/>
          <p:cNvGrpSpPr/>
          <p:nvPr/>
        </p:nvGrpSpPr>
        <p:grpSpPr>
          <a:xfrm>
            <a:off x="1049020" y="3973194"/>
            <a:ext cx="9295765" cy="1802131"/>
            <a:chOff x="4705998" y="3646451"/>
            <a:chExt cx="3329214" cy="504824"/>
          </a:xfrm>
        </p:grpSpPr>
        <p:cxnSp>
          <p:nvCxnSpPr>
            <p:cNvPr id="52" name="直接连接符 51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rot="10800000">
              <a:off x="8035138" y="3646451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8" name="文本框 65"/>
          <p:cNvSpPr txBox="1"/>
          <p:nvPr/>
        </p:nvSpPr>
        <p:spPr>
          <a:xfrm>
            <a:off x="3204845" y="122491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Sistem Pakar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2" name="文本框 65"/>
          <p:cNvSpPr txBox="1"/>
          <p:nvPr/>
        </p:nvSpPr>
        <p:spPr>
          <a:xfrm>
            <a:off x="1282065" y="122491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141" name="组合 86"/>
          <p:cNvGrpSpPr/>
          <p:nvPr/>
        </p:nvGrpSpPr>
        <p:grpSpPr>
          <a:xfrm rot="-779889">
            <a:off x="9117330" y="511810"/>
            <a:ext cx="2938463" cy="2039938"/>
            <a:chOff x="7599443" y="15009"/>
            <a:chExt cx="4206750" cy="2920452"/>
          </a:xfrm>
        </p:grpSpPr>
        <p:sp>
          <p:nvSpPr>
            <p:cNvPr id="88" name="等腰三角形 87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等腰三角形 88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等腰三角形 8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直角三角形 90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等腰三角形 91"/>
            <p:cNvSpPr/>
            <p:nvPr/>
          </p:nvSpPr>
          <p:spPr>
            <a:xfrm rot="10114597">
              <a:off x="8674647" y="15009"/>
              <a:ext cx="1043849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等腰三角形 92"/>
            <p:cNvSpPr/>
            <p:nvPr/>
          </p:nvSpPr>
          <p:spPr>
            <a:xfrm rot="2291006">
              <a:off x="9869229" y="2017087"/>
              <a:ext cx="809980" cy="513723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等腰三角形 93"/>
            <p:cNvSpPr/>
            <p:nvPr/>
          </p:nvSpPr>
          <p:spPr>
            <a:xfrm rot="5758459">
              <a:off x="7626791" y="1064829"/>
              <a:ext cx="1358894" cy="141363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等腰三角形 94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文本框 65"/>
          <p:cNvSpPr txBox="1"/>
          <p:nvPr/>
        </p:nvSpPr>
        <p:spPr>
          <a:xfrm>
            <a:off x="3204845" y="1623695"/>
            <a:ext cx="505841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1.1 Definisi dan Tujuan Sistem Pakar</a:t>
            </a:r>
            <a:endParaRPr lang="id-ID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文本框 65"/>
          <p:cNvSpPr txBox="1"/>
          <p:nvPr/>
        </p:nvSpPr>
        <p:spPr>
          <a:xfrm>
            <a:off x="3204845" y="2022475"/>
            <a:ext cx="543750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1.2 Keuntungan dan Kelemahan Sistem Pakar</a:t>
            </a:r>
            <a:endParaRPr lang="id-ID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65"/>
          <p:cNvSpPr txBox="1"/>
          <p:nvPr/>
        </p:nvSpPr>
        <p:spPr>
          <a:xfrm>
            <a:off x="1282065" y="248475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65"/>
          <p:cNvSpPr txBox="1"/>
          <p:nvPr/>
        </p:nvSpPr>
        <p:spPr>
          <a:xfrm>
            <a:off x="3204845" y="248475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Metode Forward Chaining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65"/>
          <p:cNvSpPr txBox="1"/>
          <p:nvPr/>
        </p:nvSpPr>
        <p:spPr>
          <a:xfrm>
            <a:off x="1282065" y="2959100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65"/>
          <p:cNvSpPr txBox="1"/>
          <p:nvPr/>
        </p:nvSpPr>
        <p:spPr>
          <a:xfrm>
            <a:off x="3204845" y="2959100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Batasan Masalah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文本框 65"/>
          <p:cNvSpPr txBox="1"/>
          <p:nvPr/>
        </p:nvSpPr>
        <p:spPr>
          <a:xfrm>
            <a:off x="1282065" y="344868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65"/>
          <p:cNvSpPr txBox="1"/>
          <p:nvPr/>
        </p:nvSpPr>
        <p:spPr>
          <a:xfrm>
            <a:off x="3204845" y="344868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Rancangan Tabel Keputusan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65"/>
          <p:cNvSpPr txBox="1"/>
          <p:nvPr/>
        </p:nvSpPr>
        <p:spPr>
          <a:xfrm>
            <a:off x="1282065" y="397319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65"/>
          <p:cNvSpPr txBox="1"/>
          <p:nvPr/>
        </p:nvSpPr>
        <p:spPr>
          <a:xfrm>
            <a:off x="3204845" y="397319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Tampilan Web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文本框 65"/>
          <p:cNvSpPr txBox="1"/>
          <p:nvPr/>
        </p:nvSpPr>
        <p:spPr>
          <a:xfrm>
            <a:off x="1282065" y="445579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5"/>
          <p:cNvSpPr txBox="1"/>
          <p:nvPr/>
        </p:nvSpPr>
        <p:spPr>
          <a:xfrm>
            <a:off x="3204845" y="445579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Kesimpulan</a:t>
            </a:r>
            <a:endParaRPr lang="id-ID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6</a:t>
            </a:r>
            <a:endParaRPr lang="id-ID" altLang="en-US" sz="720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Kesimpulan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26642" name="组合 29"/>
          <p:cNvGrpSpPr/>
          <p:nvPr/>
        </p:nvGrpSpPr>
        <p:grpSpPr>
          <a:xfrm>
            <a:off x="955040" y="1816100"/>
            <a:ext cx="2128520" cy="354838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8" name="文本框 65"/>
          <p:cNvSpPr txBox="1"/>
          <p:nvPr/>
        </p:nvSpPr>
        <p:spPr>
          <a:xfrm>
            <a:off x="882650" y="215900"/>
            <a:ext cx="339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 here</a:t>
            </a:r>
            <a:endParaRPr lang="en-US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19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2" name="矩形 65"/>
          <p:cNvSpPr/>
          <p:nvPr/>
        </p:nvSpPr>
        <p:spPr>
          <a:xfrm>
            <a:off x="6624638" y="2278063"/>
            <a:ext cx="5567363" cy="4579938"/>
          </a:xfrm>
          <a:custGeom>
            <a:avLst/>
            <a:gdLst>
              <a:gd name="connsiteX0" fmla="*/ 0 w 5044521"/>
              <a:gd name="connsiteY0" fmla="*/ 0 h 4149439"/>
              <a:gd name="connsiteX1" fmla="*/ 5044521 w 5044521"/>
              <a:gd name="connsiteY1" fmla="*/ 0 h 4149439"/>
              <a:gd name="connsiteX2" fmla="*/ 5044521 w 5044521"/>
              <a:gd name="connsiteY2" fmla="*/ 4149439 h 4149439"/>
              <a:gd name="connsiteX3" fmla="*/ 0 w 5044521"/>
              <a:gd name="connsiteY3" fmla="*/ 4149439 h 4149439"/>
              <a:gd name="connsiteX4" fmla="*/ 0 w 5044521"/>
              <a:gd name="connsiteY4" fmla="*/ 0 h 4149439"/>
              <a:gd name="connsiteX0-1" fmla="*/ 800100 w 5044521"/>
              <a:gd name="connsiteY0-2" fmla="*/ 1117600 h 4149439"/>
              <a:gd name="connsiteX1-3" fmla="*/ 5044521 w 5044521"/>
              <a:gd name="connsiteY1-4" fmla="*/ 0 h 4149439"/>
              <a:gd name="connsiteX2-5" fmla="*/ 5044521 w 5044521"/>
              <a:gd name="connsiteY2-6" fmla="*/ 4149439 h 4149439"/>
              <a:gd name="connsiteX3-7" fmla="*/ 0 w 5044521"/>
              <a:gd name="connsiteY3-8" fmla="*/ 4149439 h 4149439"/>
              <a:gd name="connsiteX4-9" fmla="*/ 800100 w 5044521"/>
              <a:gd name="connsiteY4-10" fmla="*/ 1117600 h 4149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44521" h="4149439">
                <a:moveTo>
                  <a:pt x="800100" y="1117600"/>
                </a:moveTo>
                <a:lnTo>
                  <a:pt x="5044521" y="0"/>
                </a:lnTo>
                <a:lnTo>
                  <a:pt x="5044521" y="4149439"/>
                </a:lnTo>
                <a:lnTo>
                  <a:pt x="0" y="4149439"/>
                </a:lnTo>
                <a:lnTo>
                  <a:pt x="800100" y="11176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直角三角形 12"/>
          <p:cNvSpPr/>
          <p:nvPr/>
        </p:nvSpPr>
        <p:spPr>
          <a:xfrm flipH="1">
            <a:off x="6643688" y="2278063"/>
            <a:ext cx="5534025" cy="4579938"/>
          </a:xfrm>
          <a:prstGeom prst="rtTriangle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30" name="文本框 73"/>
          <p:cNvSpPr txBox="1"/>
          <p:nvPr/>
        </p:nvSpPr>
        <p:spPr>
          <a:xfrm>
            <a:off x="1973263" y="1905000"/>
            <a:ext cx="3382962" cy="830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  <a:endParaRPr lang="zh-CN" altLang="en-US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1" name="组合 75"/>
          <p:cNvGrpSpPr/>
          <p:nvPr/>
        </p:nvGrpSpPr>
        <p:grpSpPr>
          <a:xfrm>
            <a:off x="1323975" y="1993900"/>
            <a:ext cx="498475" cy="495300"/>
            <a:chOff x="1066799" y="838200"/>
            <a:chExt cx="497659" cy="495300"/>
          </a:xfrm>
        </p:grpSpPr>
        <p:sp>
          <p:nvSpPr>
            <p:cNvPr id="16" name="矩形 15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1066799" y="843538"/>
              <a:ext cx="497659" cy="48996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4" name="文本框 76"/>
          <p:cNvSpPr txBox="1"/>
          <p:nvPr/>
        </p:nvSpPr>
        <p:spPr>
          <a:xfrm>
            <a:off x="1376363" y="1905000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35" name="文本框 79"/>
          <p:cNvSpPr txBox="1"/>
          <p:nvPr/>
        </p:nvSpPr>
        <p:spPr>
          <a:xfrm>
            <a:off x="1973263" y="2862263"/>
            <a:ext cx="3382962" cy="8302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  <a:endParaRPr lang="zh-CN" altLang="en-US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6" name="组合 81"/>
          <p:cNvGrpSpPr/>
          <p:nvPr/>
        </p:nvGrpSpPr>
        <p:grpSpPr>
          <a:xfrm>
            <a:off x="1323975" y="2951163"/>
            <a:ext cx="498475" cy="495300"/>
            <a:chOff x="1066799" y="838200"/>
            <a:chExt cx="497659" cy="495300"/>
          </a:xfrm>
        </p:grpSpPr>
        <p:sp>
          <p:nvSpPr>
            <p:cNvPr id="31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9" name="文本框 82"/>
          <p:cNvSpPr txBox="1"/>
          <p:nvPr/>
        </p:nvSpPr>
        <p:spPr>
          <a:xfrm>
            <a:off x="1376363" y="2862263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40" name="文本框 85"/>
          <p:cNvSpPr txBox="1"/>
          <p:nvPr/>
        </p:nvSpPr>
        <p:spPr>
          <a:xfrm>
            <a:off x="1973263" y="3779838"/>
            <a:ext cx="3382962" cy="8302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  <a:endParaRPr lang="zh-CN" altLang="en-US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 bwMode="auto">
          <a:xfrm>
            <a:off x="1323975" y="3868738"/>
            <a:ext cx="496888" cy="4953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6" name="直角三角形 35"/>
          <p:cNvSpPr/>
          <p:nvPr/>
        </p:nvSpPr>
        <p:spPr bwMode="auto">
          <a:xfrm flipH="1">
            <a:off x="1323975" y="3873500"/>
            <a:ext cx="498475" cy="490538"/>
          </a:xfrm>
          <a:prstGeom prst="rtTriangl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243" name="文本框 88"/>
          <p:cNvSpPr txBox="1"/>
          <p:nvPr/>
        </p:nvSpPr>
        <p:spPr>
          <a:xfrm>
            <a:off x="1376363" y="3779838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44" name="文本框 91"/>
          <p:cNvSpPr txBox="1"/>
          <p:nvPr/>
        </p:nvSpPr>
        <p:spPr>
          <a:xfrm>
            <a:off x="1973263" y="4714875"/>
            <a:ext cx="3382962" cy="830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  <a:endParaRPr lang="zh-CN" altLang="en-US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 bwMode="auto">
          <a:xfrm>
            <a:off x="1323975" y="4802188"/>
            <a:ext cx="496888" cy="4953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直角三角形 39"/>
          <p:cNvSpPr/>
          <p:nvPr/>
        </p:nvSpPr>
        <p:spPr bwMode="auto">
          <a:xfrm flipH="1">
            <a:off x="1323975" y="4806950"/>
            <a:ext cx="498475" cy="490538"/>
          </a:xfrm>
          <a:prstGeom prst="rtTriangl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247" name="文本框 94"/>
          <p:cNvSpPr txBox="1"/>
          <p:nvPr/>
        </p:nvSpPr>
        <p:spPr>
          <a:xfrm>
            <a:off x="1376363" y="4714875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1397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7"/>
          <p:cNvGrpSpPr/>
          <p:nvPr/>
        </p:nvGrpSpPr>
        <p:grpSpPr>
          <a:xfrm rot="-3401500">
            <a:off x="8048625" y="1591945"/>
            <a:ext cx="3154045" cy="3495040"/>
            <a:chOff x="1155088" y="1803538"/>
            <a:chExt cx="3759248" cy="3988832"/>
          </a:xfrm>
        </p:grpSpPr>
        <p:grpSp>
          <p:nvGrpSpPr>
            <p:cNvPr id="4" name="组合 8"/>
            <p:cNvGrpSpPr/>
            <p:nvPr/>
          </p:nvGrpSpPr>
          <p:grpSpPr>
            <a:xfrm>
              <a:off x="1682782" y="1803538"/>
              <a:ext cx="2620962" cy="2408453"/>
              <a:chOff x="2547136" y="1033997"/>
              <a:chExt cx="3582987" cy="3292476"/>
            </a:xfrm>
          </p:grpSpPr>
          <p:sp>
            <p:nvSpPr>
              <p:cNvPr id="5" name="Rectangle 5"/>
              <p:cNvSpPr/>
              <p:nvPr/>
            </p:nvSpPr>
            <p:spPr>
              <a:xfrm>
                <a:off x="2547136" y="1033997"/>
                <a:ext cx="3582987" cy="300038"/>
              </a:xfrm>
              <a:prstGeom prst="rect">
                <a:avLst/>
              </a:prstGeom>
              <a:solidFill>
                <a:srgbClr val="0071BC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" name="Rectangle 6"/>
              <p:cNvSpPr/>
              <p:nvPr/>
            </p:nvSpPr>
            <p:spPr>
              <a:xfrm>
                <a:off x="4637874" y="1100672"/>
                <a:ext cx="1358900" cy="1333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4404511" y="1100672"/>
                <a:ext cx="133350" cy="133350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</a:cxnLst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005683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4206074" y="1100672"/>
                <a:ext cx="131762" cy="133350"/>
              </a:xfrm>
              <a:custGeom>
                <a:avLst/>
                <a:gdLst/>
                <a:ahLst/>
                <a:cxnLst>
                  <a:cxn ang="0">
                    <a:pos x="105846161" y="0"/>
                  </a:cxn>
                  <a:cxn ang="0">
                    <a:pos x="158768448" y="52924075"/>
                  </a:cxn>
                  <a:cxn ang="0">
                    <a:pos x="209171381" y="52924075"/>
                  </a:cxn>
                  <a:cxn ang="0">
                    <a:pos x="158768448" y="105846563"/>
                  </a:cxn>
                  <a:cxn ang="0">
                    <a:pos x="158768448" y="211693125"/>
                  </a:cxn>
                  <a:cxn ang="0">
                    <a:pos x="105846161" y="158770638"/>
                  </a:cxn>
                  <a:cxn ang="0">
                    <a:pos x="52922287" y="211693125"/>
                  </a:cxn>
                  <a:cxn ang="0">
                    <a:pos x="52922287" y="105846563"/>
                  </a:cxn>
                  <a:cxn ang="0">
                    <a:pos x="0" y="52924075"/>
                  </a:cxn>
                  <a:cxn ang="0">
                    <a:pos x="52922287" y="52924075"/>
                  </a:cxn>
                  <a:cxn ang="0">
                    <a:pos x="105846161" y="0"/>
                  </a:cxn>
                </a:cxnLst>
                <a:pathLst>
                  <a:path w="83" h="84">
                    <a:moveTo>
                      <a:pt x="42" y="0"/>
                    </a:moveTo>
                    <a:lnTo>
                      <a:pt x="63" y="21"/>
                    </a:lnTo>
                    <a:lnTo>
                      <a:pt x="83" y="21"/>
                    </a:lnTo>
                    <a:lnTo>
                      <a:pt x="63" y="42"/>
                    </a:lnTo>
                    <a:lnTo>
                      <a:pt x="63" y="84"/>
                    </a:lnTo>
                    <a:lnTo>
                      <a:pt x="42" y="63"/>
                    </a:lnTo>
                    <a:lnTo>
                      <a:pt x="21" y="84"/>
                    </a:lnTo>
                    <a:lnTo>
                      <a:pt x="21" y="42"/>
                    </a:lnTo>
                    <a:lnTo>
                      <a:pt x="0" y="21"/>
                    </a:lnTo>
                    <a:lnTo>
                      <a:pt x="21" y="21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7931E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9" name="Oval 9"/>
              <p:cNvSpPr/>
              <p:nvPr/>
            </p:nvSpPr>
            <p:spPr>
              <a:xfrm>
                <a:off x="2613811" y="1100672"/>
                <a:ext cx="133350" cy="133350"/>
              </a:xfrm>
              <a:prstGeom prst="ellipse">
                <a:avLst/>
              </a:prstGeom>
              <a:solidFill>
                <a:srgbClr val="ED1C24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" name="Oval 10"/>
              <p:cNvSpPr/>
              <p:nvPr/>
            </p:nvSpPr>
            <p:spPr>
              <a:xfrm>
                <a:off x="2680486" y="1134010"/>
                <a:ext cx="33337" cy="66675"/>
              </a:xfrm>
              <a:prstGeom prst="ellipse">
                <a:avLst/>
              </a:prstGeom>
              <a:solidFill>
                <a:srgbClr val="53474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" name="Oval 11"/>
              <p:cNvSpPr/>
              <p:nvPr/>
            </p:nvSpPr>
            <p:spPr>
              <a:xfrm>
                <a:off x="2845586" y="1100672"/>
                <a:ext cx="133350" cy="133350"/>
              </a:xfrm>
              <a:prstGeom prst="ellipse">
                <a:avLst/>
              </a:prstGeom>
              <a:solidFill>
                <a:srgbClr val="FBB03B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4" name="Oval 12"/>
              <p:cNvSpPr/>
              <p:nvPr/>
            </p:nvSpPr>
            <p:spPr>
              <a:xfrm>
                <a:off x="3045611" y="1100672"/>
                <a:ext cx="131762" cy="133350"/>
              </a:xfrm>
              <a:prstGeom prst="ellipse">
                <a:avLst/>
              </a:prstGeom>
              <a:solidFill>
                <a:srgbClr val="8CC63F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5" name="Rectangle 13"/>
              <p:cNvSpPr/>
              <p:nvPr/>
            </p:nvSpPr>
            <p:spPr>
              <a:xfrm>
                <a:off x="2547136" y="1334035"/>
                <a:ext cx="3582987" cy="299243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8" name="Rectangle 14"/>
              <p:cNvSpPr/>
              <p:nvPr/>
            </p:nvSpPr>
            <p:spPr>
              <a:xfrm>
                <a:off x="2845586" y="1499135"/>
                <a:ext cx="2952750" cy="998538"/>
              </a:xfrm>
              <a:prstGeom prst="rect">
                <a:avLst/>
              </a:prstGeom>
              <a:solidFill>
                <a:srgbClr val="A9D9D2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9" name="Rectangle 15"/>
              <p:cNvSpPr/>
              <p:nvPr/>
            </p:nvSpPr>
            <p:spPr>
              <a:xfrm>
                <a:off x="3045611" y="2197635"/>
                <a:ext cx="530225" cy="5651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0" name="Rectangle 16"/>
              <p:cNvSpPr/>
              <p:nvPr/>
            </p:nvSpPr>
            <p:spPr>
              <a:xfrm>
                <a:off x="4637874" y="1832510"/>
                <a:ext cx="993775" cy="1333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1" name="Rectangle 17"/>
              <p:cNvSpPr/>
              <p:nvPr/>
            </p:nvSpPr>
            <p:spPr>
              <a:xfrm>
                <a:off x="4106061" y="2697697"/>
                <a:ext cx="1525587" cy="13176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2" name="Rectangle 18"/>
              <p:cNvSpPr/>
              <p:nvPr/>
            </p:nvSpPr>
            <p:spPr>
              <a:xfrm>
                <a:off x="5168099" y="3627972"/>
                <a:ext cx="463550" cy="10001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3" name="Rectangle 19"/>
              <p:cNvSpPr/>
              <p:nvPr/>
            </p:nvSpPr>
            <p:spPr>
              <a:xfrm>
                <a:off x="5366536" y="3661310"/>
                <a:ext cx="200025" cy="333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4" name="Rectangle 20"/>
              <p:cNvSpPr/>
              <p:nvPr/>
            </p:nvSpPr>
            <p:spPr>
              <a:xfrm>
                <a:off x="4106061" y="296281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7" name="Rectangle 21"/>
              <p:cNvSpPr/>
              <p:nvPr/>
            </p:nvSpPr>
            <p:spPr>
              <a:xfrm>
                <a:off x="2845586" y="2962810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8" name="Rectangle 22"/>
              <p:cNvSpPr/>
              <p:nvPr/>
            </p:nvSpPr>
            <p:spPr>
              <a:xfrm>
                <a:off x="2845586" y="3229510"/>
                <a:ext cx="895350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1" name="Rectangle 23"/>
              <p:cNvSpPr/>
              <p:nvPr/>
            </p:nvSpPr>
            <p:spPr>
              <a:xfrm>
                <a:off x="2845586" y="3096160"/>
                <a:ext cx="36512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2" name="Rectangle 24"/>
              <p:cNvSpPr/>
              <p:nvPr/>
            </p:nvSpPr>
            <p:spPr>
              <a:xfrm>
                <a:off x="3344061" y="3096160"/>
                <a:ext cx="39687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3" name="Rectangle 25"/>
              <p:cNvSpPr/>
              <p:nvPr/>
            </p:nvSpPr>
            <p:spPr>
              <a:xfrm>
                <a:off x="3542499" y="3329522"/>
                <a:ext cx="19843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4" name="Rectangle 26"/>
              <p:cNvSpPr/>
              <p:nvPr/>
            </p:nvSpPr>
            <p:spPr>
              <a:xfrm>
                <a:off x="3210711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5" name="Rectangle 27"/>
              <p:cNvSpPr/>
              <p:nvPr/>
            </p:nvSpPr>
            <p:spPr>
              <a:xfrm>
                <a:off x="2845586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6" name="Rectangle 28"/>
              <p:cNvSpPr/>
              <p:nvPr/>
            </p:nvSpPr>
            <p:spPr>
              <a:xfrm>
                <a:off x="4106061" y="309616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7" name="Rectangle 29"/>
              <p:cNvSpPr/>
              <p:nvPr/>
            </p:nvSpPr>
            <p:spPr>
              <a:xfrm>
                <a:off x="4106061" y="3229510"/>
                <a:ext cx="1525587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8" name="Rectangle 30"/>
              <p:cNvSpPr/>
              <p:nvPr/>
            </p:nvSpPr>
            <p:spPr>
              <a:xfrm>
                <a:off x="2845586" y="3961347"/>
                <a:ext cx="2786062" cy="131763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9" name="Rectangle 31"/>
              <p:cNvSpPr/>
              <p:nvPr/>
            </p:nvSpPr>
            <p:spPr>
              <a:xfrm>
                <a:off x="4106061" y="3329522"/>
                <a:ext cx="152558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51" name="Rectangle 32"/>
              <p:cNvSpPr/>
              <p:nvPr/>
            </p:nvSpPr>
            <p:spPr>
              <a:xfrm>
                <a:off x="4736299" y="3461285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52" name="Rectangle 33"/>
              <p:cNvSpPr/>
              <p:nvPr/>
            </p:nvSpPr>
            <p:spPr>
              <a:xfrm>
                <a:off x="4637874" y="2065872"/>
                <a:ext cx="993775" cy="131763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</p:grpSp>
        <p:grpSp>
          <p:nvGrpSpPr>
            <p:cNvPr id="53" name="组合 9"/>
            <p:cNvGrpSpPr/>
            <p:nvPr/>
          </p:nvGrpSpPr>
          <p:grpSpPr>
            <a:xfrm>
              <a:off x="1155088" y="3324208"/>
              <a:ext cx="1601376" cy="1921884"/>
              <a:chOff x="1883562" y="3029485"/>
              <a:chExt cx="2189162" cy="2627313"/>
            </a:xfrm>
          </p:grpSpPr>
          <p:sp>
            <p:nvSpPr>
              <p:cNvPr id="54" name="Freeform 43"/>
              <p:cNvSpPr/>
              <p:nvPr/>
            </p:nvSpPr>
            <p:spPr>
              <a:xfrm>
                <a:off x="1883562" y="3029485"/>
                <a:ext cx="2189162" cy="2627313"/>
              </a:xfrm>
              <a:custGeom>
                <a:avLst/>
                <a:gdLst/>
                <a:ahLst/>
                <a:cxnLst>
                  <a:cxn ang="0">
                    <a:pos x="2147483646" y="1741429094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685482343" y="0"/>
                  </a:cxn>
                  <a:cxn ang="0">
                    <a:pos x="2147483646" y="370463833"/>
                  </a:cxn>
                  <a:cxn ang="0">
                    <a:pos x="2147483646" y="1741429094"/>
                  </a:cxn>
                </a:cxnLst>
                <a:pathLst>
                  <a:path w="1379" h="1655">
                    <a:moveTo>
                      <a:pt x="1379" y="691"/>
                    </a:moveTo>
                    <a:lnTo>
                      <a:pt x="1191" y="1655"/>
                    </a:lnTo>
                    <a:lnTo>
                      <a:pt x="0" y="1425"/>
                    </a:lnTo>
                    <a:lnTo>
                      <a:pt x="272" y="0"/>
                    </a:lnTo>
                    <a:lnTo>
                      <a:pt x="1024" y="147"/>
                    </a:lnTo>
                    <a:lnTo>
                      <a:pt x="1379" y="691"/>
                    </a:lnTo>
                    <a:close/>
                  </a:path>
                </a:pathLst>
              </a:custGeom>
              <a:solidFill>
                <a:srgbClr val="D4DED9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55" name="Freeform 44"/>
              <p:cNvSpPr/>
              <p:nvPr/>
            </p:nvSpPr>
            <p:spPr>
              <a:xfrm>
                <a:off x="2482049" y="3527960"/>
                <a:ext cx="1292225" cy="400050"/>
              </a:xfrm>
              <a:custGeom>
                <a:avLst/>
                <a:gdLst/>
                <a:ahLst/>
                <a:cxnLst>
                  <a:cxn ang="0">
                    <a:pos x="1998484700" y="635079375"/>
                  </a:cxn>
                  <a:cxn ang="0">
                    <a:pos x="0" y="264617200"/>
                  </a:cxn>
                  <a:cxn ang="0">
                    <a:pos x="50403125" y="0"/>
                  </a:cxn>
                  <a:cxn ang="0">
                    <a:pos x="2051407188" y="423386250"/>
                  </a:cxn>
                  <a:cxn ang="0">
                    <a:pos x="1998484700" y="635079375"/>
                  </a:cxn>
                </a:cxnLst>
                <a:pathLst>
                  <a:path w="814" h="252">
                    <a:moveTo>
                      <a:pt x="793" y="252"/>
                    </a:moveTo>
                    <a:lnTo>
                      <a:pt x="0" y="105"/>
                    </a:lnTo>
                    <a:lnTo>
                      <a:pt x="20" y="0"/>
                    </a:lnTo>
                    <a:lnTo>
                      <a:pt x="814" y="168"/>
                    </a:lnTo>
                    <a:lnTo>
                      <a:pt x="793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56" name="Freeform 45"/>
              <p:cNvSpPr/>
              <p:nvPr/>
            </p:nvSpPr>
            <p:spPr>
              <a:xfrm>
                <a:off x="2415374" y="3894672"/>
                <a:ext cx="1293812" cy="398463"/>
              </a:xfrm>
              <a:custGeom>
                <a:avLst/>
                <a:gdLst/>
                <a:ahLst/>
                <a:cxnLst>
                  <a:cxn ang="0">
                    <a:pos x="2001003289" y="632560806"/>
                  </a:cxn>
                  <a:cxn ang="0">
                    <a:pos x="0" y="262096579"/>
                  </a:cxn>
                  <a:cxn ang="0">
                    <a:pos x="52922467" y="0"/>
                  </a:cxn>
                  <a:cxn ang="0">
                    <a:pos x="2053925756" y="420867416"/>
                  </a:cxn>
                  <a:cxn ang="0">
                    <a:pos x="2001003289" y="632560806"/>
                  </a:cxn>
                </a:cxnLst>
                <a:pathLst>
                  <a:path w="815" h="251">
                    <a:moveTo>
                      <a:pt x="794" y="251"/>
                    </a:moveTo>
                    <a:lnTo>
                      <a:pt x="0" y="104"/>
                    </a:lnTo>
                    <a:lnTo>
                      <a:pt x="21" y="0"/>
                    </a:lnTo>
                    <a:lnTo>
                      <a:pt x="815" y="167"/>
                    </a:lnTo>
                    <a:lnTo>
                      <a:pt x="794" y="251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57" name="Freeform 46"/>
              <p:cNvSpPr/>
              <p:nvPr/>
            </p:nvSpPr>
            <p:spPr>
              <a:xfrm>
                <a:off x="2348699" y="4226460"/>
                <a:ext cx="1293812" cy="400050"/>
              </a:xfrm>
              <a:custGeom>
                <a:avLst/>
                <a:gdLst/>
                <a:ahLst/>
                <a:cxnLst>
                  <a:cxn ang="0">
                    <a:pos x="2053925756" y="635079375"/>
                  </a:cxn>
                  <a:cxn ang="0">
                    <a:pos x="0" y="264617200"/>
                  </a:cxn>
                  <a:cxn ang="0">
                    <a:pos x="52922467" y="0"/>
                  </a:cxn>
                  <a:cxn ang="0">
                    <a:pos x="2053925756" y="370463763"/>
                  </a:cxn>
                  <a:cxn ang="0">
                    <a:pos x="2053925756" y="635079375"/>
                  </a:cxn>
                </a:cxnLst>
                <a:pathLst>
                  <a:path w="815" h="252">
                    <a:moveTo>
                      <a:pt x="815" y="252"/>
                    </a:moveTo>
                    <a:lnTo>
                      <a:pt x="0" y="105"/>
                    </a:lnTo>
                    <a:lnTo>
                      <a:pt x="21" y="0"/>
                    </a:lnTo>
                    <a:lnTo>
                      <a:pt x="815" y="147"/>
                    </a:lnTo>
                    <a:lnTo>
                      <a:pt x="815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58" name="Freeform 47"/>
              <p:cNvSpPr/>
              <p:nvPr/>
            </p:nvSpPr>
            <p:spPr>
              <a:xfrm>
                <a:off x="2215349" y="4593172"/>
                <a:ext cx="1360487" cy="698500"/>
              </a:xfrm>
              <a:custGeom>
                <a:avLst/>
                <a:gdLst/>
                <a:ahLst/>
                <a:cxnLst>
                  <a:cxn ang="0">
                    <a:pos x="2053925795" y="1108868750"/>
                  </a:cxn>
                  <a:cxn ang="0">
                    <a:pos x="0" y="738406575"/>
                  </a:cxn>
                  <a:cxn ang="0">
                    <a:pos x="158768992" y="0"/>
                  </a:cxn>
                  <a:cxn ang="0">
                    <a:pos x="2147483646" y="367942813"/>
                  </a:cxn>
                  <a:cxn ang="0">
                    <a:pos x="2053925795" y="1108868750"/>
                  </a:cxn>
                </a:cxnLst>
                <a:pathLst>
                  <a:path w="857" h="440">
                    <a:moveTo>
                      <a:pt x="815" y="440"/>
                    </a:moveTo>
                    <a:lnTo>
                      <a:pt x="0" y="293"/>
                    </a:lnTo>
                    <a:lnTo>
                      <a:pt x="63" y="0"/>
                    </a:lnTo>
                    <a:lnTo>
                      <a:pt x="857" y="146"/>
                    </a:lnTo>
                    <a:lnTo>
                      <a:pt x="815" y="440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59" name="组合 10"/>
            <p:cNvGrpSpPr/>
            <p:nvPr/>
          </p:nvGrpSpPr>
          <p:grpSpPr>
            <a:xfrm>
              <a:off x="2984835" y="4136652"/>
              <a:ext cx="451298" cy="1655718"/>
              <a:chOff x="4404511" y="3727985"/>
              <a:chExt cx="498475" cy="1828800"/>
            </a:xfrm>
          </p:grpSpPr>
          <p:sp>
            <p:nvSpPr>
              <p:cNvPr id="60" name="Rectangle 48"/>
              <p:cNvSpPr/>
              <p:nvPr/>
            </p:nvSpPr>
            <p:spPr>
              <a:xfrm>
                <a:off x="4404511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1" name="Rectangle 49"/>
              <p:cNvSpPr/>
              <p:nvPr/>
            </p:nvSpPr>
            <p:spPr>
              <a:xfrm>
                <a:off x="4736299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2" name="Rectangle 50"/>
              <p:cNvSpPr/>
              <p:nvPr/>
            </p:nvSpPr>
            <p:spPr>
              <a:xfrm>
                <a:off x="4571199" y="4259797"/>
                <a:ext cx="165100" cy="1230313"/>
              </a:xfrm>
              <a:prstGeom prst="rect">
                <a:avLst/>
              </a:prstGeom>
              <a:solidFill>
                <a:srgbClr val="00866F"/>
              </a:solidFill>
              <a:ln w="9525">
                <a:noFill/>
              </a:ln>
            </p:spPr>
            <p:txBody>
              <a:bodyPr anchor="t"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3" name="Freeform 51"/>
              <p:cNvSpPr/>
              <p:nvPr/>
            </p:nvSpPr>
            <p:spPr>
              <a:xfrm>
                <a:off x="4404511" y="3727985"/>
                <a:ext cx="498475" cy="531813"/>
              </a:xfrm>
              <a:custGeom>
                <a:avLst/>
                <a:gdLst/>
                <a:ahLst/>
                <a:cxnLst>
                  <a:cxn ang="0">
                    <a:pos x="0" y="844253931"/>
                  </a:cxn>
                  <a:cxn ang="0">
                    <a:pos x="420866888" y="0"/>
                  </a:cxn>
                  <a:cxn ang="0">
                    <a:pos x="791329063" y="844253931"/>
                  </a:cxn>
                  <a:cxn ang="0">
                    <a:pos x="0" y="844253931"/>
                  </a:cxn>
                </a:cxnLst>
                <a:pathLst>
                  <a:path w="314" h="335">
                    <a:moveTo>
                      <a:pt x="0" y="335"/>
                    </a:moveTo>
                    <a:lnTo>
                      <a:pt x="167" y="0"/>
                    </a:lnTo>
                    <a:lnTo>
                      <a:pt x="314" y="335"/>
                    </a:lnTo>
                    <a:lnTo>
                      <a:pt x="0" y="335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64" name="Freeform 52"/>
              <p:cNvSpPr/>
              <p:nvPr/>
            </p:nvSpPr>
            <p:spPr>
              <a:xfrm>
                <a:off x="4571199" y="3727985"/>
                <a:ext cx="165100" cy="166688"/>
              </a:xfrm>
              <a:custGeom>
                <a:avLst/>
                <a:gdLst/>
                <a:ahLst/>
                <a:cxnLst>
                  <a:cxn ang="0">
                    <a:pos x="156249688" y="0"/>
                  </a:cxn>
                  <a:cxn ang="0">
                    <a:pos x="0" y="264617994"/>
                  </a:cxn>
                  <a:cxn ang="0">
                    <a:pos x="262096250" y="264617994"/>
                  </a:cxn>
                  <a:cxn ang="0">
                    <a:pos x="156249688" y="0"/>
                  </a:cxn>
                </a:cxnLst>
                <a:pathLst>
                  <a:path w="104" h="105">
                    <a:moveTo>
                      <a:pt x="62" y="0"/>
                    </a:moveTo>
                    <a:lnTo>
                      <a:pt x="0" y="105"/>
                    </a:lnTo>
                    <a:lnTo>
                      <a:pt x="104" y="105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65" name="Freeform 53"/>
              <p:cNvSpPr/>
              <p:nvPr/>
            </p:nvSpPr>
            <p:spPr>
              <a:xfrm>
                <a:off x="4404511" y="5490110"/>
                <a:ext cx="498475" cy="666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8770638" y="105846563"/>
                  </a:cxn>
                  <a:cxn ang="0">
                    <a:pos x="685482500" y="105846563"/>
                  </a:cxn>
                  <a:cxn ang="0">
                    <a:pos x="791329063" y="0"/>
                  </a:cxn>
                  <a:cxn ang="0">
                    <a:pos x="0" y="0"/>
                  </a:cxn>
                </a:cxnLst>
                <a:pathLst>
                  <a:path w="314" h="42">
                    <a:moveTo>
                      <a:pt x="0" y="0"/>
                    </a:moveTo>
                    <a:lnTo>
                      <a:pt x="63" y="42"/>
                    </a:lnTo>
                    <a:lnTo>
                      <a:pt x="272" y="42"/>
                    </a:lnTo>
                    <a:lnTo>
                      <a:pt x="31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66" name="组合 12"/>
            <p:cNvGrpSpPr/>
            <p:nvPr/>
          </p:nvGrpSpPr>
          <p:grpSpPr>
            <a:xfrm>
              <a:off x="3708370" y="3855887"/>
              <a:ext cx="1205966" cy="1611697"/>
              <a:chOff x="5101424" y="3961347"/>
              <a:chExt cx="1193800" cy="1595438"/>
            </a:xfrm>
          </p:grpSpPr>
          <p:sp>
            <p:nvSpPr>
              <p:cNvPr id="67" name="Freeform 54"/>
              <p:cNvSpPr/>
              <p:nvPr/>
            </p:nvSpPr>
            <p:spPr>
              <a:xfrm>
                <a:off x="5201436" y="4426485"/>
                <a:ext cx="828675" cy="1130300"/>
              </a:xfrm>
              <a:custGeom>
                <a:avLst/>
                <a:gdLst/>
                <a:ahLst/>
                <a:cxnLst>
                  <a:cxn ang="0">
                    <a:pos x="1315521563" y="1635582200"/>
                  </a:cxn>
                  <a:cxn ang="0">
                    <a:pos x="1103828438" y="1794351250"/>
                  </a:cxn>
                  <a:cxn ang="0">
                    <a:pos x="0" y="158770638"/>
                  </a:cxn>
                  <a:cxn ang="0">
                    <a:pos x="209173763" y="0"/>
                  </a:cxn>
                  <a:cxn ang="0">
                    <a:pos x="1315521563" y="1635582200"/>
                  </a:cxn>
                </a:cxnLst>
                <a:pathLst>
                  <a:path w="522" h="712">
                    <a:moveTo>
                      <a:pt x="522" y="649"/>
                    </a:moveTo>
                    <a:lnTo>
                      <a:pt x="438" y="712"/>
                    </a:lnTo>
                    <a:lnTo>
                      <a:pt x="0" y="63"/>
                    </a:lnTo>
                    <a:lnTo>
                      <a:pt x="83" y="0"/>
                    </a:lnTo>
                    <a:lnTo>
                      <a:pt x="522" y="64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68" name="Freeform 55"/>
              <p:cNvSpPr/>
              <p:nvPr/>
            </p:nvSpPr>
            <p:spPr>
              <a:xfrm>
                <a:off x="5466549" y="4259797"/>
                <a:ext cx="828675" cy="1096963"/>
              </a:xfrm>
              <a:custGeom>
                <a:avLst/>
                <a:gdLst/>
                <a:ahLst/>
                <a:cxnLst>
                  <a:cxn ang="0">
                    <a:pos x="1315521563" y="1585179798"/>
                  </a:cxn>
                  <a:cxn ang="0">
                    <a:pos x="1106349388" y="1741429556"/>
                  </a:cxn>
                  <a:cxn ang="0">
                    <a:pos x="0" y="105846611"/>
                  </a:cxn>
                  <a:cxn ang="0">
                    <a:pos x="209173763" y="0"/>
                  </a:cxn>
                  <a:cxn ang="0">
                    <a:pos x="1315521563" y="1585179798"/>
                  </a:cxn>
                </a:cxnLst>
                <a:pathLst>
                  <a:path w="522" h="691">
                    <a:moveTo>
                      <a:pt x="522" y="629"/>
                    </a:moveTo>
                    <a:lnTo>
                      <a:pt x="439" y="691"/>
                    </a:lnTo>
                    <a:lnTo>
                      <a:pt x="0" y="42"/>
                    </a:lnTo>
                    <a:lnTo>
                      <a:pt x="83" y="0"/>
                    </a:lnTo>
                    <a:lnTo>
                      <a:pt x="522" y="62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69" name="Freeform 56"/>
              <p:cNvSpPr/>
              <p:nvPr/>
            </p:nvSpPr>
            <p:spPr>
              <a:xfrm>
                <a:off x="5333199" y="4326472"/>
                <a:ext cx="830262" cy="1130300"/>
              </a:xfrm>
              <a:custGeom>
                <a:avLst/>
                <a:gdLst/>
                <a:ahLst/>
                <a:cxnLst>
                  <a:cxn ang="0">
                    <a:pos x="1318040131" y="1635582200"/>
                  </a:cxn>
                  <a:cxn ang="0">
                    <a:pos x="1106347134" y="1794351250"/>
                  </a:cxn>
                  <a:cxn ang="0">
                    <a:pos x="0" y="158770638"/>
                  </a:cxn>
                  <a:cxn ang="0">
                    <a:pos x="211692998" y="0"/>
                  </a:cxn>
                  <a:cxn ang="0">
                    <a:pos x="1318040131" y="1635582200"/>
                  </a:cxn>
                </a:cxnLst>
                <a:pathLst>
                  <a:path w="523" h="712">
                    <a:moveTo>
                      <a:pt x="523" y="649"/>
                    </a:moveTo>
                    <a:lnTo>
                      <a:pt x="439" y="712"/>
                    </a:lnTo>
                    <a:lnTo>
                      <a:pt x="0" y="63"/>
                    </a:lnTo>
                    <a:lnTo>
                      <a:pt x="84" y="0"/>
                    </a:lnTo>
                    <a:lnTo>
                      <a:pt x="523" y="649"/>
                    </a:lnTo>
                    <a:close/>
                  </a:path>
                </a:pathLst>
              </a:custGeom>
              <a:solidFill>
                <a:srgbClr val="C1272D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0" name="Freeform 57"/>
              <p:cNvSpPr/>
              <p:nvPr/>
            </p:nvSpPr>
            <p:spPr>
              <a:xfrm>
                <a:off x="5101424" y="3961347"/>
                <a:ext cx="496887" cy="565150"/>
              </a:xfrm>
              <a:custGeom>
                <a:avLst/>
                <a:gdLst/>
                <a:ahLst/>
                <a:cxnLst>
                  <a:cxn ang="0">
                    <a:pos x="158768890" y="897175625"/>
                  </a:cxn>
                  <a:cxn ang="0">
                    <a:pos x="0" y="0"/>
                  </a:cxn>
                  <a:cxn ang="0">
                    <a:pos x="788807319" y="473789375"/>
                  </a:cxn>
                  <a:cxn ang="0">
                    <a:pos x="158768890" y="897175625"/>
                  </a:cxn>
                </a:cxnLst>
                <a:pathLst>
                  <a:path w="313" h="356">
                    <a:moveTo>
                      <a:pt x="63" y="356"/>
                    </a:moveTo>
                    <a:lnTo>
                      <a:pt x="0" y="0"/>
                    </a:lnTo>
                    <a:lnTo>
                      <a:pt x="313" y="188"/>
                    </a:lnTo>
                    <a:lnTo>
                      <a:pt x="63" y="356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1" name="Freeform 58"/>
              <p:cNvSpPr/>
              <p:nvPr/>
            </p:nvSpPr>
            <p:spPr>
              <a:xfrm>
                <a:off x="5101424" y="3961347"/>
                <a:ext cx="165100" cy="198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924075" y="315021119"/>
                  </a:cxn>
                  <a:cxn ang="0">
                    <a:pos x="262096250" y="156250081"/>
                  </a:cxn>
                  <a:cxn ang="0">
                    <a:pos x="0" y="0"/>
                  </a:cxn>
                </a:cxnLst>
                <a:pathLst>
                  <a:path w="104" h="125">
                    <a:moveTo>
                      <a:pt x="0" y="0"/>
                    </a:moveTo>
                    <a:lnTo>
                      <a:pt x="21" y="125"/>
                    </a:lnTo>
                    <a:lnTo>
                      <a:pt x="104" y="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72" name="Freeform 59"/>
              <p:cNvSpPr/>
              <p:nvPr/>
            </p:nvSpPr>
            <p:spPr>
              <a:xfrm>
                <a:off x="5896761" y="5258335"/>
                <a:ext cx="398462" cy="298450"/>
              </a:xfrm>
              <a:custGeom>
                <a:avLst/>
                <a:gdLst/>
                <a:ahLst/>
                <a:cxnLst>
                  <a:cxn ang="0">
                    <a:pos x="0" y="473789375"/>
                  </a:cxn>
                  <a:cxn ang="0">
                    <a:pos x="158768851" y="473789375"/>
                  </a:cxn>
                  <a:cxn ang="0">
                    <a:pos x="579635210" y="156249688"/>
                  </a:cxn>
                  <a:cxn ang="0">
                    <a:pos x="632557631" y="0"/>
                  </a:cxn>
                  <a:cxn ang="0">
                    <a:pos x="0" y="473789375"/>
                  </a:cxn>
                </a:cxnLst>
                <a:pathLst>
                  <a:path w="251" h="188">
                    <a:moveTo>
                      <a:pt x="0" y="188"/>
                    </a:moveTo>
                    <a:lnTo>
                      <a:pt x="63" y="188"/>
                    </a:lnTo>
                    <a:lnTo>
                      <a:pt x="230" y="62"/>
                    </a:lnTo>
                    <a:lnTo>
                      <a:pt x="251" y="0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73" name="组合 13"/>
            <p:cNvGrpSpPr/>
            <p:nvPr/>
          </p:nvGrpSpPr>
          <p:grpSpPr>
            <a:xfrm>
              <a:off x="1649266" y="1849479"/>
              <a:ext cx="1648107" cy="1723008"/>
              <a:chOff x="6045250" y="1053818"/>
              <a:chExt cx="2970948" cy="3105967"/>
            </a:xfrm>
          </p:grpSpPr>
          <p:grpSp>
            <p:nvGrpSpPr>
              <p:cNvPr id="74" name="组合 17"/>
              <p:cNvGrpSpPr/>
              <p:nvPr/>
            </p:nvGrpSpPr>
            <p:grpSpPr>
              <a:xfrm>
                <a:off x="6045250" y="1053818"/>
                <a:ext cx="2970948" cy="3105967"/>
                <a:chOff x="4021188" y="1520543"/>
                <a:chExt cx="2970948" cy="3105967"/>
              </a:xfrm>
            </p:grpSpPr>
            <p:sp>
              <p:nvSpPr>
                <p:cNvPr id="75" name="Freeform 34"/>
                <p:cNvSpPr/>
                <p:nvPr/>
              </p:nvSpPr>
              <p:spPr bwMode="auto">
                <a:xfrm>
                  <a:off x="5700450" y="3194141"/>
                  <a:ext cx="596990" cy="631965"/>
                </a:xfrm>
                <a:custGeom>
                  <a:avLst/>
                  <a:gdLst>
                    <a:gd name="T0" fmla="*/ 125 w 376"/>
                    <a:gd name="T1" fmla="*/ 0 h 398"/>
                    <a:gd name="T2" fmla="*/ 376 w 376"/>
                    <a:gd name="T3" fmla="*/ 293 h 398"/>
                    <a:gd name="T4" fmla="*/ 251 w 376"/>
                    <a:gd name="T5" fmla="*/ 398 h 398"/>
                    <a:gd name="T6" fmla="*/ 0 w 376"/>
                    <a:gd name="T7" fmla="*/ 125 h 398"/>
                    <a:gd name="T8" fmla="*/ 125 w 376"/>
                    <a:gd name="T9" fmla="*/ 0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6" h="398">
                      <a:moveTo>
                        <a:pt x="125" y="0"/>
                      </a:moveTo>
                      <a:lnTo>
                        <a:pt x="376" y="293"/>
                      </a:lnTo>
                      <a:lnTo>
                        <a:pt x="251" y="398"/>
                      </a:lnTo>
                      <a:lnTo>
                        <a:pt x="0" y="12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 35"/>
                <p:cNvSpPr>
                  <a:spLocks noEditPoints="1"/>
                </p:cNvSpPr>
                <p:nvPr/>
              </p:nvSpPr>
              <p:spPr>
                <a:xfrm>
                  <a:off x="4021188" y="1520543"/>
                  <a:ext cx="2244582" cy="2205882"/>
                </a:xfrm>
                <a:custGeom>
                  <a:avLst/>
                  <a:gdLst/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pathLst>
                    <a:path w="50" h="49">
                      <a:moveTo>
                        <a:pt x="42" y="10"/>
                      </a:moveTo>
                      <a:cubicBezTo>
                        <a:pt x="34" y="1"/>
                        <a:pt x="20" y="0"/>
                        <a:pt x="10" y="8"/>
                      </a:cubicBezTo>
                      <a:cubicBezTo>
                        <a:pt x="1" y="16"/>
                        <a:pt x="0" y="30"/>
                        <a:pt x="8" y="39"/>
                      </a:cubicBezTo>
                      <a:cubicBezTo>
                        <a:pt x="16" y="48"/>
                        <a:pt x="30" y="49"/>
                        <a:pt x="40" y="41"/>
                      </a:cubicBezTo>
                      <a:cubicBezTo>
                        <a:pt x="49" y="33"/>
                        <a:pt x="50" y="19"/>
                        <a:pt x="42" y="10"/>
                      </a:cubicBezTo>
                      <a:close/>
                      <a:moveTo>
                        <a:pt x="12" y="35"/>
                      </a:moveTo>
                      <a:cubicBezTo>
                        <a:pt x="6" y="28"/>
                        <a:pt x="7" y="18"/>
                        <a:pt x="14" y="11"/>
                      </a:cubicBezTo>
                      <a:cubicBezTo>
                        <a:pt x="21" y="5"/>
                        <a:pt x="32" y="6"/>
                        <a:pt x="38" y="13"/>
                      </a:cubicBezTo>
                      <a:cubicBezTo>
                        <a:pt x="44" y="20"/>
                        <a:pt x="43" y="31"/>
                        <a:pt x="36" y="37"/>
                      </a:cubicBezTo>
                      <a:cubicBezTo>
                        <a:pt x="29" y="43"/>
                        <a:pt x="18" y="42"/>
                        <a:pt x="12" y="35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77" name="Freeform 36"/>
                <p:cNvSpPr/>
                <p:nvPr/>
              </p:nvSpPr>
              <p:spPr>
                <a:xfrm>
                  <a:off x="5996774" y="3527960"/>
                  <a:ext cx="995362" cy="1098550"/>
                </a:xfrm>
                <a:custGeom>
                  <a:avLst/>
                  <a:gdLst/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1100837193" y="2147483646"/>
                    </a:cxn>
                    <a:cxn ang="0">
                      <a:pos x="1100837193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pathLst>
                    <a:path w="30" h="33">
                      <a:moveTo>
                        <a:pt x="25" y="32"/>
                      </a:moveTo>
                      <a:cubicBezTo>
                        <a:pt x="24" y="33"/>
                        <a:pt x="22" y="33"/>
                        <a:pt x="21" y="32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0" y="8"/>
                        <a:pt x="0" y="5"/>
                        <a:pt x="1" y="4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6" y="0"/>
                        <a:pt x="8" y="0"/>
                        <a:pt x="9" y="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30" y="26"/>
                        <a:pt x="30" y="28"/>
                        <a:pt x="28" y="29"/>
                      </a:cubicBezTo>
                      <a:lnTo>
                        <a:pt x="25" y="32"/>
                      </a:lnTo>
                      <a:close/>
                    </a:path>
                  </a:pathLst>
                </a:custGeom>
                <a:solidFill>
                  <a:srgbClr val="535D62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78" name="Freeform 38"/>
                <p:cNvSpPr/>
                <p:nvPr/>
              </p:nvSpPr>
              <p:spPr>
                <a:xfrm>
                  <a:off x="6195211" y="3761322"/>
                  <a:ext cx="233362" cy="233363"/>
                </a:xfrm>
                <a:custGeom>
                  <a:avLst/>
                  <a:gdLst/>
                  <a:ahLst/>
                  <a:cxnLst>
                    <a:cxn ang="0">
                      <a:pos x="105846336" y="370464556"/>
                    </a:cxn>
                    <a:cxn ang="0">
                      <a:pos x="0" y="264617767"/>
                    </a:cxn>
                    <a:cxn ang="0">
                      <a:pos x="264615046" y="0"/>
                    </a:cxn>
                    <a:cxn ang="0">
                      <a:pos x="370461381" y="105846789"/>
                    </a:cxn>
                    <a:cxn ang="0">
                      <a:pos x="105846336" y="370464556"/>
                    </a:cxn>
                  </a:cxnLst>
                  <a:pathLst>
                    <a:path w="147" h="147">
                      <a:moveTo>
                        <a:pt x="42" y="147"/>
                      </a:moveTo>
                      <a:lnTo>
                        <a:pt x="0" y="105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47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79" name="Freeform 39"/>
                <p:cNvSpPr/>
                <p:nvPr/>
              </p:nvSpPr>
              <p:spPr>
                <a:xfrm>
                  <a:off x="6328561" y="3894672"/>
                  <a:ext cx="231775" cy="231775"/>
                </a:xfrm>
                <a:custGeom>
                  <a:avLst/>
                  <a:gdLst/>
                  <a:ahLst/>
                  <a:cxnLst>
                    <a:cxn ang="0">
                      <a:pos x="52924075" y="367942813"/>
                    </a:cxn>
                    <a:cxn ang="0">
                      <a:pos x="0" y="262096250"/>
                    </a:cxn>
                    <a:cxn ang="0">
                      <a:pos x="262096250" y="0"/>
                    </a:cxn>
                    <a:cxn ang="0">
                      <a:pos x="367942813" y="105846563"/>
                    </a:cxn>
                    <a:cxn ang="0">
                      <a:pos x="52924075" y="367942813"/>
                    </a:cxn>
                  </a:cxnLst>
                  <a:pathLst>
                    <a:path w="146" h="146">
                      <a:moveTo>
                        <a:pt x="21" y="146"/>
                      </a:moveTo>
                      <a:lnTo>
                        <a:pt x="0" y="104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4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80" name="Freeform 40"/>
                <p:cNvSpPr/>
                <p:nvPr/>
              </p:nvSpPr>
              <p:spPr>
                <a:xfrm>
                  <a:off x="6428574" y="40597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103327200" y="317539688"/>
                    </a:cxn>
                    <a:cxn ang="0">
                      <a:pos x="0" y="211693125"/>
                    </a:cxn>
                    <a:cxn ang="0">
                      <a:pos x="315020325" y="0"/>
                    </a:cxn>
                    <a:cxn ang="0">
                      <a:pos x="367942813" y="105846563"/>
                    </a:cxn>
                    <a:cxn ang="0">
                      <a:pos x="103327200" y="317539688"/>
                    </a:cxn>
                  </a:cxnLst>
                  <a:pathLst>
                    <a:path w="146" h="126">
                      <a:moveTo>
                        <a:pt x="41" y="126"/>
                      </a:moveTo>
                      <a:lnTo>
                        <a:pt x="0" y="84"/>
                      </a:lnTo>
                      <a:lnTo>
                        <a:pt x="125" y="0"/>
                      </a:lnTo>
                      <a:lnTo>
                        <a:pt x="146" y="42"/>
                      </a:lnTo>
                      <a:lnTo>
                        <a:pt x="4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81" name="Freeform 41"/>
                <p:cNvSpPr/>
                <p:nvPr/>
              </p:nvSpPr>
              <p:spPr>
                <a:xfrm>
                  <a:off x="6560336" y="4193122"/>
                  <a:ext cx="233362" cy="200025"/>
                </a:xfrm>
                <a:custGeom>
                  <a:avLst/>
                  <a:gdLst/>
                  <a:ahLst/>
                  <a:cxnLst>
                    <a:cxn ang="0">
                      <a:pos x="105846336" y="317539688"/>
                    </a:cxn>
                    <a:cxn ang="0">
                      <a:pos x="0" y="211693125"/>
                    </a:cxn>
                    <a:cxn ang="0">
                      <a:pos x="264615046" y="0"/>
                    </a:cxn>
                    <a:cxn ang="0">
                      <a:pos x="370461381" y="105846563"/>
                    </a:cxn>
                    <a:cxn ang="0">
                      <a:pos x="105846336" y="317539688"/>
                    </a:cxn>
                  </a:cxnLst>
                  <a:pathLst>
                    <a:path w="147" h="126">
                      <a:moveTo>
                        <a:pt x="42" y="126"/>
                      </a:moveTo>
                      <a:lnTo>
                        <a:pt x="0" y="84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  <p:sp>
              <p:nvSpPr>
                <p:cNvPr id="82" name="Freeform 42"/>
                <p:cNvSpPr/>
                <p:nvPr/>
              </p:nvSpPr>
              <p:spPr>
                <a:xfrm>
                  <a:off x="6693686" y="43264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52924075" y="317539688"/>
                    </a:cxn>
                    <a:cxn ang="0">
                      <a:pos x="0" y="264617200"/>
                    </a:cxn>
                    <a:cxn ang="0">
                      <a:pos x="262096250" y="0"/>
                    </a:cxn>
                    <a:cxn ang="0">
                      <a:pos x="367942813" y="105846563"/>
                    </a:cxn>
                    <a:cxn ang="0">
                      <a:pos x="52924075" y="317539688"/>
                    </a:cxn>
                  </a:cxnLst>
                  <a:pathLst>
                    <a:path w="146" h="126">
                      <a:moveTo>
                        <a:pt x="21" y="126"/>
                      </a:moveTo>
                      <a:lnTo>
                        <a:pt x="0" y="105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p>
                  <a:endParaRPr lang="zh-CN" altLang="en-US"/>
                </a:p>
              </p:txBody>
            </p:sp>
          </p:grpSp>
          <p:sp>
            <p:nvSpPr>
              <p:cNvPr id="83" name="Freeform 37"/>
              <p:cNvSpPr/>
              <p:nvPr/>
            </p:nvSpPr>
            <p:spPr>
              <a:xfrm>
                <a:off x="8103385" y="3177915"/>
                <a:ext cx="231775" cy="233363"/>
              </a:xfrm>
              <a:custGeom>
                <a:avLst/>
                <a:gdLst/>
                <a:ahLst/>
                <a:cxnLst>
                  <a:cxn ang="0">
                    <a:pos x="105846563" y="370464556"/>
                  </a:cxn>
                  <a:cxn ang="0">
                    <a:pos x="0" y="264617767"/>
                  </a:cxn>
                  <a:cxn ang="0">
                    <a:pos x="315020325" y="0"/>
                  </a:cxn>
                  <a:cxn ang="0">
                    <a:pos x="367942813" y="105846789"/>
                  </a:cxn>
                  <a:cxn ang="0">
                    <a:pos x="105846563" y="370464556"/>
                  </a:cxn>
                </a:cxnLst>
                <a:pathLst>
                  <a:path w="146" h="147">
                    <a:moveTo>
                      <a:pt x="42" y="147"/>
                    </a:moveTo>
                    <a:lnTo>
                      <a:pt x="0" y="105"/>
                    </a:lnTo>
                    <a:lnTo>
                      <a:pt x="125" y="0"/>
                    </a:lnTo>
                    <a:lnTo>
                      <a:pt x="146" y="42"/>
                    </a:lnTo>
                    <a:lnTo>
                      <a:pt x="42" y="147"/>
                    </a:lnTo>
                    <a:close/>
                  </a:path>
                </a:pathLst>
              </a:custGeom>
              <a:solidFill>
                <a:srgbClr val="3D4444"/>
              </a:solidFill>
              <a:ln w="9525">
                <a:noFill/>
              </a:ln>
            </p:spPr>
            <p:txBody>
              <a:bodyPr/>
              <a:p>
                <a:endParaRPr lang="zh-CN" altLang="en-US"/>
              </a:p>
            </p:txBody>
          </p:sp>
        </p:grpSp>
      </p:grpSp>
      <p:sp>
        <p:nvSpPr>
          <p:cNvPr id="84" name="Kotak Teks 83"/>
          <p:cNvSpPr txBox="1"/>
          <p:nvPr/>
        </p:nvSpPr>
        <p:spPr>
          <a:xfrm>
            <a:off x="2201546" y="481965"/>
            <a:ext cx="256794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Kesimpulan</a:t>
            </a:r>
            <a:endParaRPr lang="id-ID" sz="32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85" name="Kotak Teks 84"/>
          <p:cNvSpPr txBox="1"/>
          <p:nvPr/>
        </p:nvSpPr>
        <p:spPr>
          <a:xfrm>
            <a:off x="541655" y="1823720"/>
            <a:ext cx="6595745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/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Adapun beberapa kesimpulan yang dapat ditarik dari hasil penelitian ini adalah sebagai berikut: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Pengembangan aplikasi sistem pakar ini ditujukan untuk mensubstitusikan pengetahuan dari seorang pakar ke dalam bentuk suatu sistem, sehingga dapat digunakan oleh masyarakat secara bebas.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Sistem pakar berbasis web ini dapat digunakan untuk memberikan keterangan dan solusi tentang penyakit kulit.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Dengan adanya sistem pakar ini, diagnosa penyakit kulit dapat dilakukan dengan cepat dan mudah.</a:t>
            </a:r>
            <a:endParaRPr lang="id-ID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96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16" name="组合 11"/>
          <p:cNvGrpSpPr/>
          <p:nvPr/>
        </p:nvGrpSpPr>
        <p:grpSpPr>
          <a:xfrm>
            <a:off x="2390775" y="2733675"/>
            <a:ext cx="3328988" cy="547688"/>
            <a:chOff x="3744686" y="2554536"/>
            <a:chExt cx="3329214" cy="547008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794579" y="260443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719" name="组合 14"/>
          <p:cNvGrpSpPr/>
          <p:nvPr/>
        </p:nvGrpSpPr>
        <p:grpSpPr>
          <a:xfrm>
            <a:off x="4408488" y="3578225"/>
            <a:ext cx="3328987" cy="549275"/>
            <a:chOff x="4705998" y="3601092"/>
            <a:chExt cx="3329214" cy="550183"/>
          </a:xfrm>
        </p:grpSpPr>
        <p:cxnSp>
          <p:nvCxnSpPr>
            <p:cNvPr id="35" name="直接连接符 34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rot="10800000">
              <a:off x="7980557" y="3601092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722" name="文本框 56"/>
          <p:cNvSpPr txBox="1"/>
          <p:nvPr/>
        </p:nvSpPr>
        <p:spPr>
          <a:xfrm>
            <a:off x="2608263" y="2882900"/>
            <a:ext cx="5165725" cy="9223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</a:t>
            </a:r>
            <a:r>
              <a:rPr lang="zh-CN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！</a:t>
            </a:r>
            <a:endParaRPr lang="zh-CN" altLang="en-US" sz="5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1995" y="2111375"/>
            <a:ext cx="5732145" cy="23069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1</a:t>
            </a:r>
            <a:endParaRPr lang="id-ID" altLang="en-US" sz="7200">
              <a:solidFill>
                <a:schemeClr val="bg1"/>
              </a:solidFill>
            </a:endParaRPr>
          </a:p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SISTEM PAKAR</a:t>
            </a:r>
            <a:endParaRPr lang="id-ID" altLang="en-US" sz="7200">
              <a:solidFill>
                <a:schemeClr val="bg1"/>
              </a:solidFill>
            </a:endParaRP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文本框 65"/>
          <p:cNvSpPr txBox="1"/>
          <p:nvPr/>
        </p:nvSpPr>
        <p:spPr>
          <a:xfrm>
            <a:off x="1801495" y="451485"/>
            <a:ext cx="669290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1.1 Definisi dan Tujuan Sistem Pakar 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195" name="组合 21"/>
          <p:cNvGrpSpPr/>
          <p:nvPr/>
        </p:nvGrpSpPr>
        <p:grpSpPr>
          <a:xfrm rot="-779889">
            <a:off x="309245" y="269240"/>
            <a:ext cx="1066800" cy="87566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5" name="椭圆 14"/>
          <p:cNvSpPr/>
          <p:nvPr/>
        </p:nvSpPr>
        <p:spPr bwMode="auto">
          <a:xfrm>
            <a:off x="4795520" y="3561080"/>
            <a:ext cx="2466340" cy="94234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" name="矩形 3"/>
          <p:cNvSpPr/>
          <p:nvPr/>
        </p:nvSpPr>
        <p:spPr bwMode="auto">
          <a:xfrm rot="5400000">
            <a:off x="4886325" y="-1488440"/>
            <a:ext cx="2371090" cy="8541385"/>
          </a:xfrm>
          <a:custGeom>
            <a:avLst/>
            <a:gdLst/>
            <a:ahLst/>
            <a:cxnLst/>
            <a:rect l="l" t="t" r="r" b="b"/>
            <a:pathLst>
              <a:path w="1915864" h="2828404">
                <a:moveTo>
                  <a:pt x="0" y="0"/>
                </a:moveTo>
                <a:lnTo>
                  <a:pt x="1915864" y="0"/>
                </a:lnTo>
                <a:lnTo>
                  <a:pt x="1915864" y="902778"/>
                </a:lnTo>
                <a:cubicBezTo>
                  <a:pt x="1659716" y="931760"/>
                  <a:pt x="1461628" y="1149848"/>
                  <a:pt x="1461628" y="1414202"/>
                </a:cubicBezTo>
                <a:cubicBezTo>
                  <a:pt x="1461628" y="1678556"/>
                  <a:pt x="1659716" y="1896645"/>
                  <a:pt x="1915864" y="1925626"/>
                </a:cubicBezTo>
                <a:lnTo>
                  <a:pt x="1915864" y="2828404"/>
                </a:lnTo>
                <a:lnTo>
                  <a:pt x="0" y="2828404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Kotak Teks 99"/>
          <p:cNvSpPr txBox="1"/>
          <p:nvPr/>
        </p:nvSpPr>
        <p:spPr>
          <a:xfrm>
            <a:off x="1926590" y="1812925"/>
            <a:ext cx="822769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Sistem pakar adalah sebuah teknik inovatif baru dalam menangkap dan memadukan pengetahuan. Kekuatan sistem ini terletak dalam kemampuannya memecahkan masalah-masalah praktis saat para ahli atau pakar berhalangan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 bwMode="auto">
          <a:xfrm rot="16200000">
            <a:off x="4854575" y="1003300"/>
            <a:ext cx="2371090" cy="8541385"/>
          </a:xfrm>
          <a:custGeom>
            <a:avLst/>
            <a:gdLst/>
            <a:ahLst/>
            <a:cxnLst/>
            <a:rect l="l" t="t" r="r" b="b"/>
            <a:pathLst>
              <a:path w="1915864" h="2828404">
                <a:moveTo>
                  <a:pt x="0" y="0"/>
                </a:moveTo>
                <a:lnTo>
                  <a:pt x="1915864" y="0"/>
                </a:lnTo>
                <a:lnTo>
                  <a:pt x="1915864" y="902778"/>
                </a:lnTo>
                <a:cubicBezTo>
                  <a:pt x="1659716" y="931760"/>
                  <a:pt x="1461628" y="1149848"/>
                  <a:pt x="1461628" y="1414202"/>
                </a:cubicBezTo>
                <a:cubicBezTo>
                  <a:pt x="1461628" y="1678556"/>
                  <a:pt x="1659716" y="1896645"/>
                  <a:pt x="1915864" y="1925626"/>
                </a:cubicBezTo>
                <a:lnTo>
                  <a:pt x="1915864" y="2828404"/>
                </a:lnTo>
                <a:lnTo>
                  <a:pt x="0" y="2828404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Kotak Teks 4"/>
          <p:cNvSpPr txBox="1"/>
          <p:nvPr/>
        </p:nvSpPr>
        <p:spPr>
          <a:xfrm>
            <a:off x="1903095" y="4503420"/>
            <a:ext cx="825119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Tujuan pengembangan sistem pakar sebenarnya bukan untuk menggantikan peran manusia, tetapi untuk mensubstitusikan pengetahuan manusia ke dalam bentuk sistem, sehingga dapat digunakan oleh orang banyak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文本框 65"/>
          <p:cNvSpPr txBox="1"/>
          <p:nvPr/>
        </p:nvSpPr>
        <p:spPr>
          <a:xfrm>
            <a:off x="732790" y="481965"/>
            <a:ext cx="839978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.2 Keuntungan dan Kelemahan Sistem Pakar</a:t>
            </a:r>
            <a:endParaRPr lang="en-US" altLang="zh-CN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6"/>
          <p:cNvSpPr/>
          <p:nvPr/>
        </p:nvSpPr>
        <p:spPr bwMode="auto">
          <a:xfrm rot="10800000">
            <a:off x="900430" y="3737610"/>
            <a:ext cx="4636770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 bwMode="auto">
          <a:xfrm rot="10800000">
            <a:off x="5963285" y="3737610"/>
            <a:ext cx="4754245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6"/>
          <p:cNvSpPr/>
          <p:nvPr/>
        </p:nvSpPr>
        <p:spPr bwMode="auto">
          <a:xfrm>
            <a:off x="5963285" y="1602105"/>
            <a:ext cx="4530090" cy="1534795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矩形 4"/>
          <p:cNvSpPr/>
          <p:nvPr/>
        </p:nvSpPr>
        <p:spPr bwMode="auto">
          <a:xfrm>
            <a:off x="900430" y="1601470"/>
            <a:ext cx="4636135" cy="153543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4883150" y="2856230"/>
            <a:ext cx="1673225" cy="1135380"/>
          </a:xfrm>
          <a:prstGeom prst="ellipse">
            <a:avLst/>
          </a:prstGeom>
          <a:solidFill>
            <a:schemeClr val="tx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altLang="en-US"/>
          </a:p>
        </p:txBody>
      </p:sp>
      <p:sp>
        <p:nvSpPr>
          <p:cNvPr id="100" name="Kotak Teks 99"/>
          <p:cNvSpPr txBox="1"/>
          <p:nvPr/>
        </p:nvSpPr>
        <p:spPr>
          <a:xfrm>
            <a:off x="900430" y="1602105"/>
            <a:ext cx="463613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Meningkatkan produktivitas kerja, yaitu bertambah efisiensi pekerjaan tertentu serta hasil solusi kerja.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9" name="Kotak Teks 8"/>
          <p:cNvSpPr txBox="1"/>
          <p:nvPr/>
        </p:nvSpPr>
        <p:spPr>
          <a:xfrm>
            <a:off x="5963285" y="1786890"/>
            <a:ext cx="453009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 </a:t>
            </a:r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Penghematan waktu dalam menyelesaikan masalah yang kompleks.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0" name="Kotak Teks 9"/>
          <p:cNvSpPr txBox="1"/>
          <p:nvPr/>
        </p:nvSpPr>
        <p:spPr>
          <a:xfrm>
            <a:off x="732790" y="3958590"/>
            <a:ext cx="463677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Memberikan penyederhanaan solusi untuk kasis-kasus yang kompleks dan berulang-ulang.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1" name="Kotak Teks 10"/>
          <p:cNvSpPr txBox="1"/>
          <p:nvPr/>
        </p:nvSpPr>
        <p:spPr>
          <a:xfrm>
            <a:off x="6065520" y="3991610"/>
            <a:ext cx="432625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Pengetahuan dari seorang pakar dapat didokumentasikan tanpa ada batas waktu.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6" name="Kotak Teks 15"/>
          <p:cNvSpPr txBox="1"/>
          <p:nvPr/>
        </p:nvSpPr>
        <p:spPr>
          <a:xfrm>
            <a:off x="4815840" y="3229610"/>
            <a:ext cx="180784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altLang="en-US" sz="2000" b="1">
                <a:solidFill>
                  <a:schemeClr val="bg1"/>
                </a:solidFill>
              </a:rPr>
              <a:t>KEUNTUNGAN</a:t>
            </a:r>
            <a:endParaRPr lang="id-ID" alt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文本框 65"/>
          <p:cNvSpPr txBox="1"/>
          <p:nvPr/>
        </p:nvSpPr>
        <p:spPr>
          <a:xfrm>
            <a:off x="732790" y="481965"/>
            <a:ext cx="839978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.2 Keuntungan dan Kelemahan Sistem Pakar</a:t>
            </a:r>
            <a:endParaRPr lang="en-US" altLang="zh-CN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6"/>
          <p:cNvSpPr/>
          <p:nvPr/>
        </p:nvSpPr>
        <p:spPr bwMode="auto">
          <a:xfrm rot="10800000">
            <a:off x="900430" y="3737610"/>
            <a:ext cx="4636770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 bwMode="auto">
          <a:xfrm rot="10800000">
            <a:off x="5963285" y="3737610"/>
            <a:ext cx="4754245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6"/>
          <p:cNvSpPr/>
          <p:nvPr/>
        </p:nvSpPr>
        <p:spPr bwMode="auto">
          <a:xfrm>
            <a:off x="5963285" y="1602105"/>
            <a:ext cx="4530090" cy="1534795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矩形 4"/>
          <p:cNvSpPr/>
          <p:nvPr/>
        </p:nvSpPr>
        <p:spPr bwMode="auto">
          <a:xfrm>
            <a:off x="900430" y="1601470"/>
            <a:ext cx="4636135" cy="153543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4883150" y="2856230"/>
            <a:ext cx="1673225" cy="1135380"/>
          </a:xfrm>
          <a:prstGeom prst="ellipse">
            <a:avLst/>
          </a:prstGeom>
          <a:solidFill>
            <a:schemeClr val="tx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altLang="en-US"/>
          </a:p>
        </p:txBody>
      </p:sp>
      <p:sp>
        <p:nvSpPr>
          <p:cNvPr id="100" name="Kotak Teks 99"/>
          <p:cNvSpPr txBox="1"/>
          <p:nvPr/>
        </p:nvSpPr>
        <p:spPr>
          <a:xfrm>
            <a:off x="900430" y="1602105"/>
            <a:ext cx="463613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Daya kerja dan produktivitas manusia menjadi berkurang karena semuanya dilakukan secara otomatis oleh sistem.</a:t>
            </a:r>
            <a:endParaRPr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9" name="Kotak Teks 8"/>
          <p:cNvSpPr txBox="1"/>
          <p:nvPr/>
        </p:nvSpPr>
        <p:spPr>
          <a:xfrm>
            <a:off x="5963920" y="1602105"/>
            <a:ext cx="453009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Biaya yang diperlukan untuk membuat, memelihara, dan mengembangkannya sangat mahal</a:t>
            </a:r>
            <a:endParaRPr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0" name="Kotak Teks 9"/>
          <p:cNvSpPr txBox="1"/>
          <p:nvPr/>
        </p:nvSpPr>
        <p:spPr>
          <a:xfrm>
            <a:off x="732790" y="3810000"/>
            <a:ext cx="463677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Pengembangan perangkat lunak sistem pakar lebih sulit dibandingkan dengan perangkat lunak konvensional.</a:t>
            </a:r>
            <a:endParaRPr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1" name="Kotak Teks 10"/>
          <p:cNvSpPr txBox="1"/>
          <p:nvPr/>
        </p:nvSpPr>
        <p:spPr>
          <a:xfrm>
            <a:off x="6167120" y="4143375"/>
            <a:ext cx="432625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sz="2400">
                <a:solidFill>
                  <a:schemeClr val="bg1"/>
                </a:solidFill>
                <a:latin typeface="Times New Roman" panose="02020603050405020304" charset="0"/>
              </a:rPr>
              <a:t>Bisa</a:t>
            </a:r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 </a:t>
            </a:r>
            <a:r>
              <a:rPr lang="id-ID" sz="2400">
                <a:solidFill>
                  <a:schemeClr val="bg1"/>
                </a:solidFill>
                <a:latin typeface="Times New Roman" panose="02020603050405020304" charset="0"/>
              </a:rPr>
              <a:t>saja</a:t>
            </a:r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 system tidak dapat membuat keputusan</a:t>
            </a:r>
            <a:endParaRPr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6" name="Kotak Teks 15"/>
          <p:cNvSpPr txBox="1"/>
          <p:nvPr/>
        </p:nvSpPr>
        <p:spPr>
          <a:xfrm>
            <a:off x="4815840" y="3229610"/>
            <a:ext cx="180784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 algn="ctr"/>
            <a:r>
              <a:rPr lang="id-ID" altLang="en-US" sz="2000" b="1">
                <a:solidFill>
                  <a:schemeClr val="bg1"/>
                </a:solidFill>
              </a:rPr>
              <a:t>KELEMAHAN </a:t>
            </a:r>
            <a:endParaRPr lang="id-ID" altLang="en-US"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26765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2</a:t>
            </a:r>
            <a:endParaRPr lang="id-ID" altLang="en-US" sz="720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Metode Forward Chaining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26642" name="组合 29"/>
          <p:cNvGrpSpPr/>
          <p:nvPr/>
        </p:nvGrpSpPr>
        <p:grpSpPr>
          <a:xfrm>
            <a:off x="955040" y="1816100"/>
            <a:ext cx="2128520" cy="354838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-36830" y="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" name="矩形 11"/>
          <p:cNvSpPr/>
          <p:nvPr/>
        </p:nvSpPr>
        <p:spPr>
          <a:xfrm>
            <a:off x="1553210" y="1249680"/>
            <a:ext cx="9124950" cy="212217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1" name="Kotak Teks 50"/>
          <p:cNvSpPr txBox="1"/>
          <p:nvPr/>
        </p:nvSpPr>
        <p:spPr>
          <a:xfrm>
            <a:off x="1551623" y="377825"/>
            <a:ext cx="486092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Metode Forward Chaining</a:t>
            </a:r>
            <a:endParaRPr lang="id-ID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100" name="Kotak Teks 99"/>
          <p:cNvSpPr txBox="1"/>
          <p:nvPr/>
        </p:nvSpPr>
        <p:spPr>
          <a:xfrm>
            <a:off x="1551940" y="1526540"/>
            <a:ext cx="912622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Metode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forward chaining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di artikan suatu metode pelacakan ke depan, dimana penelusuran diawali dari fakta-fakta yang diberikan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user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kemudian dicari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rule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yang sesuai dengan fakta-fakta yang ada. Setelah itu, diadakan hipotesis untuk memperoleh kesimpulan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pic>
        <p:nvPicPr>
          <p:cNvPr id="52" name="image2.jpe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92095" y="3829685"/>
            <a:ext cx="6647815" cy="16433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3</a:t>
            </a:r>
            <a:endParaRPr lang="id-ID" altLang="en-US" sz="7200">
              <a:solidFill>
                <a:schemeClr val="bg1"/>
              </a:solidFill>
            </a:endParaRP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PHP &amp; MySql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4819</Words>
  <Application>WPS Presentation</Application>
  <PresentationFormat>宽屏</PresentationFormat>
  <Paragraphs>168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Arial</vt:lpstr>
      <vt:lpstr>SimSun</vt:lpstr>
      <vt:lpstr>Wingdings</vt:lpstr>
      <vt:lpstr>Calibri</vt:lpstr>
      <vt:lpstr>Microsoft YaHei</vt:lpstr>
      <vt:lpstr>Times New Roman</vt:lpstr>
      <vt:lpstr/>
      <vt:lpstr>Arial Unicode MS</vt:lpstr>
      <vt:lpstr>Calibri Light</vt:lpstr>
      <vt:lpstr>Segoe Print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Lukman Nur Hakim</cp:lastModifiedBy>
  <cp:revision>79</cp:revision>
  <dcterms:created xsi:type="dcterms:W3CDTF">2015-10-01T10:28:00Z</dcterms:created>
  <dcterms:modified xsi:type="dcterms:W3CDTF">2020-11-25T16:12:23Z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1057-11.2.0.9747</vt:lpwstr>
  </property>
</Properties>
</file>